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0" r:id="rId2"/>
    <p:sldId id="256" r:id="rId3"/>
    <p:sldId id="257" r:id="rId4"/>
    <p:sldId id="259" r:id="rId5"/>
    <p:sldId id="262" r:id="rId6"/>
    <p:sldId id="297" r:id="rId7"/>
    <p:sldId id="299" r:id="rId8"/>
    <p:sldId id="289" r:id="rId9"/>
    <p:sldId id="290" r:id="rId10"/>
    <p:sldId id="264" r:id="rId11"/>
    <p:sldId id="294" r:id="rId12"/>
    <p:sldId id="298" r:id="rId13"/>
    <p:sldId id="265" r:id="rId14"/>
    <p:sldId id="266" r:id="rId15"/>
    <p:sldId id="280" r:id="rId16"/>
    <p:sldId id="293" r:id="rId17"/>
    <p:sldId id="286" r:id="rId18"/>
    <p:sldId id="285" r:id="rId19"/>
    <p:sldId id="296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5"/>
    <p:restoredTop sz="92427"/>
  </p:normalViewPr>
  <p:slideViewPr>
    <p:cSldViewPr snapToGrid="0" snapToObjects="1">
      <p:cViewPr varScale="1">
        <p:scale>
          <a:sx n="60" d="100"/>
          <a:sy n="60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4.2 key points:</a:t>
            </a:r>
          </a:p>
          <a:p>
            <a:pPr marL="342900" indent="-342900">
              <a:buFontTx/>
              <a:buChar char="-"/>
            </a:pPr>
            <a:r>
              <a:rPr lang="en-GB" dirty="0"/>
              <a:t>Orientation distributions</a:t>
            </a:r>
          </a:p>
          <a:p>
            <a:pPr marL="342900" indent="-342900">
              <a:buFontTx/>
              <a:buChar char="-"/>
            </a:pPr>
            <a:r>
              <a:rPr lang="en-GB" dirty="0"/>
              <a:t>Bug fixes for plugin models</a:t>
            </a:r>
          </a:p>
          <a:p>
            <a:pPr marL="342900" indent="-342900">
              <a:buFontTx/>
              <a:buChar char="-"/>
            </a:pPr>
            <a:r>
              <a:rPr lang="en-GB" dirty="0"/>
              <a:t>Many other bug fixes – see release notes!</a:t>
            </a:r>
          </a:p>
        </p:txBody>
      </p:sp>
    </p:spTree>
    <p:extLst>
      <p:ext uri="{BB962C8B-B14F-4D97-AF65-F5344CB8AC3E}">
        <p14:creationId xmlns:p14="http://schemas.microsoft.com/office/powerpoint/2010/main" val="390967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642129" y="10058400"/>
            <a:ext cx="696517" cy="6477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9753601" y="7884159"/>
            <a:ext cx="3124766" cy="562189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866986">
                <a:spcBef>
                  <a:spcPts val="800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866986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6285653" y="7769183"/>
            <a:ext cx="3034455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285653" y="7769182"/>
            <a:ext cx="3034454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"/><Relationship Id="rId11" Type="http://schemas.openxmlformats.org/officeDocument/2006/relationships/image" Target="../media/image26.png"/><Relationship Id="rId5" Type="http://schemas.openxmlformats.org/officeDocument/2006/relationships/image" Target="../media/image7.t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"/><Relationship Id="rId11" Type="http://schemas.openxmlformats.org/officeDocument/2006/relationships/image" Target="../media/image13.png"/><Relationship Id="rId5" Type="http://schemas.openxmlformats.org/officeDocument/2006/relationships/image" Target="../media/image7.t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sasview.org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github.com/SasView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trac.sasview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view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60462-8D60-DD41-BE98-85D6B6673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7350"/>
            <a:ext cx="10845800" cy="8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56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Current Development Team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481866" y="1363276"/>
            <a:ext cx="4711226" cy="601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/>
              <a:t>Ingo Bressler (BAM)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err="1"/>
              <a:t>Torin</a:t>
            </a:r>
            <a:r>
              <a:rPr lang="en-US" sz="2400" dirty="0"/>
              <a:t> Cooper-</a:t>
            </a:r>
            <a:r>
              <a:rPr lang="en-US" sz="2400" dirty="0" err="1"/>
              <a:t>Brennun</a:t>
            </a:r>
            <a:r>
              <a:rPr lang="en-US" sz="2400" dirty="0"/>
              <a:t> (STFC)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/>
              <a:t>Laura Forster (Diamond)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Miguel Gonzales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Richard Heenan (</a:t>
            </a:r>
            <a:r>
              <a:rPr lang="en-US" sz="2400" dirty="0"/>
              <a:t>STFC</a:t>
            </a:r>
            <a:r>
              <a:rPr sz="2400" dirty="0"/>
              <a:t>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Dirk Honecker (ILL)</a:t>
            </a:r>
            <a:endParaRPr lang="en-US"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sv-SE" sz="2400" dirty="0"/>
              <a:t>Grethe Jensen (NIST)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Paul Kienzle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Jeff Kryzwon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Ricardo Leal (ORNL)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Torben Nielsen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Wojciech</a:t>
            </a:r>
            <a:r>
              <a:rPr sz="2400" dirty="0"/>
              <a:t> Potrzebowski (ESS)</a:t>
            </a:r>
            <a:endParaRPr lang="en-US"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sv-SE" sz="2400" dirty="0"/>
              <a:t>Stuart Prescott (UNSW)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Piotr Rozyczko (ESS)</a:t>
            </a:r>
            <a:endParaRPr lang="en-US"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/>
              <a:t>Tim Snow (Diamond)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Adam Washington (</a:t>
            </a:r>
            <a:r>
              <a:rPr lang="en-US" sz="2400" dirty="0"/>
              <a:t>STFC</a:t>
            </a:r>
            <a:r>
              <a:rPr sz="2400" dirty="0"/>
              <a:t>)</a:t>
            </a:r>
            <a:endParaRPr lang="en-US" sz="2400" dirty="0"/>
          </a:p>
        </p:txBody>
      </p:sp>
      <p:sp>
        <p:nvSpPr>
          <p:cNvPr id="211" name="Shape 211"/>
          <p:cNvSpPr/>
          <p:nvPr/>
        </p:nvSpPr>
        <p:spPr>
          <a:xfrm>
            <a:off x="1670941" y="1864312"/>
            <a:ext cx="385522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Paul Butler (NIST)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Mathieu Doucet (ORNL)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Andrew Jackson (ESS)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Steve King (</a:t>
            </a:r>
            <a:r>
              <a:rPr lang="en-US" dirty="0">
                <a:solidFill>
                  <a:schemeClr val="tx1"/>
                </a:solidFill>
              </a:rPr>
              <a:t>STFC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3" name="Shape 213"/>
          <p:cNvSpPr/>
          <p:nvPr/>
        </p:nvSpPr>
        <p:spPr>
          <a:xfrm>
            <a:off x="7442357" y="8141422"/>
            <a:ext cx="51298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and thanks to the many previous contributors, particularly Jae Hie Cho and Alina Gervaise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3617" y="1363276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</a:rPr>
              <a:t>“Management”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7E1-07B5-DF49-A86A-B2F28EE1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r="10504" b="14836"/>
          <a:stretch/>
        </p:blipFill>
        <p:spPr>
          <a:xfrm>
            <a:off x="728132" y="4184561"/>
            <a:ext cx="6216169" cy="4657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4E2D5-F9EB-E742-A3F0-03208F8AEFB4}"/>
              </a:ext>
            </a:extLst>
          </p:cNvPr>
          <p:cNvSpPr txBox="1"/>
          <p:nvPr/>
        </p:nvSpPr>
        <p:spPr>
          <a:xfrm>
            <a:off x="1546416" y="8929992"/>
            <a:ext cx="38327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Code Camp VIII – ESS, September 2018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411" y="8071120"/>
            <a:ext cx="5289371" cy="105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785" y="8300262"/>
            <a:ext cx="3774513" cy="80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684" y="8071120"/>
            <a:ext cx="2071597" cy="111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406" y="4823164"/>
            <a:ext cx="1267227" cy="1202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4839" y="6496437"/>
            <a:ext cx="2385384" cy="14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21495" y="4823164"/>
            <a:ext cx="2024942" cy="102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45330" y="6790238"/>
            <a:ext cx="1923342" cy="56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3406" y="3191216"/>
            <a:ext cx="1293581" cy="90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1" y="3350097"/>
            <a:ext cx="2081600" cy="587746"/>
          </a:xfrm>
          <a:prstGeom prst="rect">
            <a:avLst/>
          </a:prstGeom>
        </p:spPr>
      </p:pic>
      <p:pic>
        <p:nvPicPr>
          <p:cNvPr id="13" name="Picture 12" descr="new_logo_wt4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69"/>
          <a:stretch/>
        </p:blipFill>
        <p:spPr>
          <a:xfrm>
            <a:off x="2218878" y="2881726"/>
            <a:ext cx="8283842" cy="5085591"/>
          </a:xfrm>
          <a:prstGeom prst="rect">
            <a:avLst/>
          </a:prstGeom>
        </p:spPr>
      </p:pic>
      <p:sp>
        <p:nvSpPr>
          <p:cNvPr id="16" name="Shape 407"/>
          <p:cNvSpPr/>
          <p:nvPr/>
        </p:nvSpPr>
        <p:spPr>
          <a:xfrm>
            <a:off x="3099872" y="947699"/>
            <a:ext cx="6604135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2D7421-1A8A-D041-A534-73569E6934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92" y="8195910"/>
            <a:ext cx="1399818" cy="9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905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23D0DA-CA70-8746-8618-825C0F7F336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547D5-3E16-2448-B4C5-A35CA21A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CB1A9-22E8-FF44-BF2A-1E986F94DE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75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828799" y="3794363"/>
            <a:ext cx="9347201" cy="5461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Can SasView Do?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-441604" y="1143000"/>
            <a:ext cx="13446404" cy="8575679"/>
            <a:chOff x="2968851" y="4743827"/>
            <a:chExt cx="14370779" cy="9165215"/>
          </a:xfrm>
        </p:grpSpPr>
        <p:pic>
          <p:nvPicPr>
            <p:cNvPr id="9" name="Screen Shot 2016-03-16 at 19.32.04.png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t="1836" r="2469" b="8277"/>
            <a:stretch/>
          </p:blipFill>
          <p:spPr>
            <a:xfrm>
              <a:off x="5594919" y="6222440"/>
              <a:ext cx="10685064" cy="61547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4269230" y="5384655"/>
              <a:ext cx="3070400" cy="493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Simultaneous fitting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63469" y="12757771"/>
              <a:ext cx="5811522" cy="82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Resolution smearing (pinhole and slit)</a:t>
              </a:r>
            </a:p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Automatically from data or provide parameters</a:t>
              </a:r>
            </a:p>
          </p:txBody>
        </p:sp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14849569" y="5878057"/>
              <a:ext cx="954861" cy="241603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10780069" y="10728715"/>
              <a:ext cx="2204305" cy="209661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244380" y="10635824"/>
              <a:ext cx="870661" cy="5435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968851" y="4743827"/>
              <a:ext cx="3663197" cy="148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Data management</a:t>
              </a:r>
            </a:p>
            <a:p>
              <a:pPr algn="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Common data formats supported, including </a:t>
              </a:r>
              <a:r>
                <a:rPr lang="en-US" sz="2000" dirty="0" err="1">
                  <a:latin typeface="Arial" charset="0"/>
                  <a:ea typeface="Arial" charset="0"/>
                  <a:cs typeface="Arial" charset="0"/>
                </a:rPr>
                <a:t>NXCansas</a:t>
              </a: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 &amp; </a:t>
              </a:r>
              <a:r>
                <a:rPr lang="en-US" sz="2000" i="1" dirty="0">
                  <a:latin typeface="Arial" charset="0"/>
                  <a:ea typeface="Arial" charset="0"/>
                  <a:cs typeface="Arial" charset="0"/>
                </a:rPr>
                <a:t>cansas1D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244380" y="6341775"/>
              <a:ext cx="1656109" cy="200420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624943" y="5057495"/>
              <a:ext cx="5530557" cy="88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Wide choice of built-in models (&gt; 70)</a:t>
              </a:r>
            </a:p>
            <a:p>
              <a:pPr algn="ctr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P(Q), S(Q) &amp; P(Q)*S(Q)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9884474" y="6001045"/>
              <a:ext cx="325000" cy="19374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38257" y="12757771"/>
              <a:ext cx="5851964" cy="115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Generic parameter polydispersity</a:t>
              </a:r>
            </a:p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Choice of distribution and distribution parameters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798246" y="10019751"/>
              <a:ext cx="1757888" cy="26754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20133" y="5792626"/>
            <a:ext cx="184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Analysis Tool Choice 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Plotting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1845922" y="584330"/>
            <a:ext cx="9347200" cy="653627"/>
          </a:xfrm>
          <a:prstGeom prst="rect">
            <a:avLst/>
          </a:prstGeom>
        </p:spPr>
        <p:txBody>
          <a:bodyPr/>
          <a:lstStyle/>
          <a:p>
            <a:r>
              <a:t>Fitting Algorithms</a:t>
            </a:r>
            <a:endParaRPr dirty="0"/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23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0909" y="2348541"/>
            <a:ext cx="3962983" cy="5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980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980" y="584330"/>
            <a:ext cx="3906038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99026" y="584330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9026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87819" y="9087230"/>
            <a:ext cx="52370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Uses 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bumps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package from P.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Kienzle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Calculation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4" y="1392700"/>
            <a:ext cx="5227792" cy="7896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t="5639" r="8272" b="7857"/>
          <a:stretch/>
        </p:blipFill>
        <p:spPr>
          <a:xfrm>
            <a:off x="6386732" y="1267850"/>
            <a:ext cx="6260123" cy="4445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67" y="5838092"/>
            <a:ext cx="4550463" cy="3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11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P(r) Inversion</a:t>
            </a:r>
            <a:endParaRPr dirty="0"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8" y="1392702"/>
            <a:ext cx="4346136" cy="7506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6810" r="7977" b="7780"/>
          <a:stretch/>
        </p:blipFill>
        <p:spPr>
          <a:xfrm>
            <a:off x="6091309" y="1181686"/>
            <a:ext cx="5849078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6473" r="7177" b="8391"/>
          <a:stretch/>
        </p:blipFill>
        <p:spPr>
          <a:xfrm>
            <a:off x="5861177" y="5347099"/>
            <a:ext cx="6121414" cy="40079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Correlation Function Analysis (new!)</a:t>
            </a:r>
            <a:endParaRPr dirty="0"/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7" y="2391508"/>
            <a:ext cx="6186381" cy="7094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4090"/>
            <a:ext cx="4988862" cy="3785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50" y="5516880"/>
            <a:ext cx="4988862" cy="37801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SESANS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6905215" cy="778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0" y="6257933"/>
            <a:ext cx="7847598" cy="4141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5" y="893760"/>
            <a:ext cx="7604570" cy="5972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292" y="8605048"/>
            <a:ext cx="530273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Automatic Hankel Transform of SANS models</a:t>
            </a:r>
          </a:p>
        </p:txBody>
      </p:sp>
    </p:spTree>
    <p:extLst>
      <p:ext uri="{BB962C8B-B14F-4D97-AF65-F5344CB8AC3E}">
        <p14:creationId xmlns:p14="http://schemas.microsoft.com/office/powerpoint/2010/main" val="15229210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8464124"/>
            <a:ext cx="4955079" cy="99101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ctrTitle"/>
          </p:nvPr>
        </p:nvSpPr>
        <p:spPr>
          <a:xfrm>
            <a:off x="1606575" y="1733038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SasView : A Small Angle Scattering Analysis Software Package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ubTitle" sz="quarter" idx="1"/>
          </p:nvPr>
        </p:nvSpPr>
        <p:spPr>
          <a:xfrm>
            <a:off x="1270000" y="5257310"/>
            <a:ext cx="10464800" cy="21563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Andrew Jackson, European Spallation Source</a:t>
            </a:r>
          </a:p>
          <a:p>
            <a:r>
              <a:rPr dirty="0"/>
              <a:t>on behalf of the SasView Collaboration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SasView</a:t>
            </a:r>
            <a:r>
              <a:rPr lang="en-US" dirty="0"/>
              <a:t> User Meeting, Grand Traverse Resort, MI</a:t>
            </a:r>
          </a:p>
          <a:p>
            <a:r>
              <a:rPr lang="en-US" dirty="0"/>
              <a:t>October 12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</p:txBody>
      </p:sp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9957" y="8605148"/>
            <a:ext cx="3964112" cy="84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8" y="355194"/>
            <a:ext cx="2746588" cy="147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5414" y="382217"/>
            <a:ext cx="1423278" cy="135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8131" y="85219"/>
            <a:ext cx="3264528" cy="201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39416" y="8481493"/>
            <a:ext cx="1928949" cy="97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3521" y="761508"/>
            <a:ext cx="22479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7989" y="8605148"/>
            <a:ext cx="1120916" cy="784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44" y="721432"/>
            <a:ext cx="2525803" cy="713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EB8F7-A48F-6540-BCA7-DCA57E0A6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70" y="8406313"/>
            <a:ext cx="1399818" cy="986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958744" y="1983114"/>
            <a:ext cx="11087309" cy="6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Analysis is where the science is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592667" y="3388304"/>
            <a:ext cx="11528499" cy="117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Scattering is a</a:t>
            </a:r>
            <a:r>
              <a:rPr lang="en-US" dirty="0"/>
              <a:t>n analysis</a:t>
            </a:r>
            <a:r>
              <a:rPr dirty="0"/>
              <a:t> tool and part of providing the tool should </a:t>
            </a:r>
            <a:r>
              <a:t>be </a:t>
            </a:r>
            <a:r>
              <a:rPr lang="en-US"/>
              <a:t>the necessary software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445516" y="5602393"/>
            <a:ext cx="12113763" cy="869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00"/>
              <a:t>Data </a:t>
            </a:r>
            <a:r>
              <a:rPr lang="en-US" sz="4800"/>
              <a:t>sat </a:t>
            </a:r>
            <a:r>
              <a:rPr sz="4800"/>
              <a:t>on </a:t>
            </a:r>
            <a:r>
              <a:rPr sz="4800" dirty="0"/>
              <a:t>disk is useless to EVERYBODY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4813" y="7129159"/>
            <a:ext cx="9501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We need to work together!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828800" y="402930"/>
            <a:ext cx="9347200" cy="546100"/>
          </a:xfrm>
          <a:prstGeom prst="rect">
            <a:avLst/>
          </a:prstGeom>
        </p:spPr>
        <p:txBody>
          <a:bodyPr/>
          <a:lstStyle/>
          <a:p>
            <a:r>
              <a:rPr dirty="0"/>
              <a:t>A little history …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8C224-DCF8-5649-97D8-78B05D5F3D11}"/>
              </a:ext>
            </a:extLst>
          </p:cNvPr>
          <p:cNvGrpSpPr/>
          <p:nvPr/>
        </p:nvGrpSpPr>
        <p:grpSpPr>
          <a:xfrm>
            <a:off x="1722071" y="955387"/>
            <a:ext cx="11918664" cy="1200329"/>
            <a:chOff x="1722071" y="1301756"/>
            <a:chExt cx="11918664" cy="1200329"/>
          </a:xfrm>
        </p:grpSpPr>
        <p:pic>
          <p:nvPicPr>
            <p:cNvPr id="170" name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35292" y="1409860"/>
              <a:ext cx="2131754" cy="9841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1" name="image4.jpg" descr="NSF_logo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22071" y="1359755"/>
              <a:ext cx="1159675" cy="10342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2" name="Shape 172"/>
            <p:cNvSpPr/>
            <p:nvPr/>
          </p:nvSpPr>
          <p:spPr>
            <a:xfrm>
              <a:off x="8267918" y="1301756"/>
              <a:ext cx="5372817" cy="1200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algn="l" defTabSz="457200">
                <a:defRPr sz="32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sv-SE" sz="2400" dirty="0" err="1"/>
                <a:t>Heritage</a:t>
              </a:r>
              <a:r>
                <a:rPr lang="sv-SE" sz="2400" dirty="0"/>
                <a:t>: NIST IGOR </a:t>
              </a:r>
              <a:r>
                <a:rPr lang="sv-SE" sz="2400" dirty="0" err="1"/>
                <a:t>macros</a:t>
              </a:r>
              <a:r>
                <a:rPr lang="sv-SE" sz="2400" dirty="0"/>
                <a:t> </a:t>
              </a:r>
              <a:endParaRPr lang="en-US" sz="2400" dirty="0"/>
            </a:p>
            <a:p>
              <a:pPr algn="l" defTabSz="457200">
                <a:defRPr sz="32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2400" dirty="0" err="1"/>
                <a:t>SansView</a:t>
              </a:r>
              <a:r>
                <a:rPr lang="en-US" sz="2400" dirty="0"/>
                <a:t> is </a:t>
              </a:r>
              <a:r>
                <a:rPr sz="2400" dirty="0"/>
                <a:t>DANSE project output</a:t>
              </a:r>
            </a:p>
            <a:p>
              <a:pPr algn="l" defTabSz="457200">
                <a:defRPr sz="32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~ 8.5%  of funds were for SANS</a:t>
              </a:r>
            </a:p>
          </p:txBody>
        </p:sp>
        <p:pic>
          <p:nvPicPr>
            <p:cNvPr id="173" name="image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20592" y="1541550"/>
              <a:ext cx="2540326" cy="67063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2" name="Shape 178">
            <a:extLst>
              <a:ext uri="{FF2B5EF4-FFF2-40B4-BE49-F238E27FC236}">
                <a16:creationId xmlns:a16="http://schemas.microsoft.com/office/drawing/2014/main" id="{9A3BD5DC-68B6-9740-A3D2-3E4051C948D3}"/>
              </a:ext>
            </a:extLst>
          </p:cNvPr>
          <p:cNvSpPr/>
          <p:nvPr/>
        </p:nvSpPr>
        <p:spPr>
          <a:xfrm>
            <a:off x="1545494" y="2677650"/>
            <a:ext cx="750686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600" dirty="0"/>
              <a:t>NIST Supported initial transition from NSF funding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6C6B129E-8F85-044E-8352-9B38D94A05E6}"/>
              </a:ext>
            </a:extLst>
          </p:cNvPr>
          <p:cNvSpPr/>
          <p:nvPr/>
        </p:nvSpPr>
        <p:spPr>
          <a:xfrm>
            <a:off x="750811" y="1409860"/>
            <a:ext cx="773189" cy="7484758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3103E-8344-174A-9493-C8DE886AF57C}"/>
              </a:ext>
            </a:extLst>
          </p:cNvPr>
          <p:cNvSpPr txBox="1"/>
          <p:nvPr/>
        </p:nvSpPr>
        <p:spPr>
          <a:xfrm>
            <a:off x="186555" y="1081035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2A295-DF11-C24A-995F-38A91BA732B8}"/>
              </a:ext>
            </a:extLst>
          </p:cNvPr>
          <p:cNvSpPr txBox="1"/>
          <p:nvPr/>
        </p:nvSpPr>
        <p:spPr>
          <a:xfrm>
            <a:off x="186554" y="1906334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6B9AC-6105-3247-8201-A5AAFEA3C297}"/>
              </a:ext>
            </a:extLst>
          </p:cNvPr>
          <p:cNvSpPr txBox="1"/>
          <p:nvPr/>
        </p:nvSpPr>
        <p:spPr>
          <a:xfrm>
            <a:off x="186554" y="2590632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47B52-3186-6946-906D-C06B93471C00}"/>
              </a:ext>
            </a:extLst>
          </p:cNvPr>
          <p:cNvSpPr txBox="1"/>
          <p:nvPr/>
        </p:nvSpPr>
        <p:spPr>
          <a:xfrm>
            <a:off x="186553" y="3274930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D9449-67E8-C84C-921D-33638C0A9A49}"/>
              </a:ext>
            </a:extLst>
          </p:cNvPr>
          <p:cNvSpPr/>
          <p:nvPr/>
        </p:nvSpPr>
        <p:spPr>
          <a:xfrm>
            <a:off x="6964976" y="4302054"/>
            <a:ext cx="54000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sv-SE" dirty="0"/>
              <a:t>2</a:t>
            </a:r>
            <a:r>
              <a:rPr lang="sv-SE" baseline="30769" dirty="0"/>
              <a:t>nd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Camp at ISIS April 2014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3D781-5E81-094D-A31E-141DDB341987}"/>
              </a:ext>
            </a:extLst>
          </p:cNvPr>
          <p:cNvSpPr/>
          <p:nvPr/>
        </p:nvSpPr>
        <p:spPr>
          <a:xfrm>
            <a:off x="6964976" y="5147360"/>
            <a:ext cx="526011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sv-SE" dirty="0"/>
              <a:t>3</a:t>
            </a:r>
            <a:r>
              <a:rPr lang="sv-SE" baseline="30769" dirty="0"/>
              <a:t>rd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Camp at ESS Feb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4991BB-13F6-544B-B7CB-668E4C465EE4}"/>
              </a:ext>
            </a:extLst>
          </p:cNvPr>
          <p:cNvSpPr/>
          <p:nvPr/>
        </p:nvSpPr>
        <p:spPr>
          <a:xfrm>
            <a:off x="6964976" y="6050348"/>
            <a:ext cx="59747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sv-SE" dirty="0"/>
              <a:t>4</a:t>
            </a:r>
            <a:r>
              <a:rPr lang="sv-SE" baseline="31999" dirty="0"/>
              <a:t>th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Camp at TU </a:t>
            </a:r>
            <a:r>
              <a:rPr lang="sv-SE" dirty="0" err="1"/>
              <a:t>Delft</a:t>
            </a:r>
            <a:r>
              <a:rPr lang="sv-SE" dirty="0"/>
              <a:t> </a:t>
            </a:r>
            <a:r>
              <a:rPr lang="sv-SE" dirty="0" err="1"/>
              <a:t>March</a:t>
            </a:r>
            <a:r>
              <a:rPr lang="sv-SE" dirty="0"/>
              <a:t>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BFEAF-8256-A743-BD12-0104C05EBC56}"/>
              </a:ext>
            </a:extLst>
          </p:cNvPr>
          <p:cNvSpPr/>
          <p:nvPr/>
        </p:nvSpPr>
        <p:spPr>
          <a:xfrm>
            <a:off x="6964976" y="6568951"/>
            <a:ext cx="52709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sv-SE" dirty="0"/>
              <a:t>5</a:t>
            </a:r>
            <a:r>
              <a:rPr lang="sv-SE" baseline="31999" dirty="0"/>
              <a:t>th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Camp at ORNL </a:t>
            </a:r>
            <a:r>
              <a:rPr lang="sv-SE" dirty="0" err="1"/>
              <a:t>Oct</a:t>
            </a:r>
            <a:r>
              <a:rPr lang="sv-SE" dirty="0"/>
              <a:t> 2016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805643-D9C5-E140-95EE-A685D49D19B6}"/>
              </a:ext>
            </a:extLst>
          </p:cNvPr>
          <p:cNvSpPr/>
          <p:nvPr/>
        </p:nvSpPr>
        <p:spPr>
          <a:xfrm>
            <a:off x="6964976" y="7192121"/>
            <a:ext cx="59394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Code Camp at ILL/ESRF April 2017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755DEB-7AF2-B241-A3E7-5A73C8AA82B4}"/>
              </a:ext>
            </a:extLst>
          </p:cNvPr>
          <p:cNvSpPr/>
          <p:nvPr/>
        </p:nvSpPr>
        <p:spPr>
          <a:xfrm>
            <a:off x="6964976" y="7760949"/>
            <a:ext cx="59939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Code Camp at DMSC October 2017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96AA8-E129-674F-90D1-9B913E20D6A2}"/>
              </a:ext>
            </a:extLst>
          </p:cNvPr>
          <p:cNvSpPr/>
          <p:nvPr/>
        </p:nvSpPr>
        <p:spPr>
          <a:xfrm>
            <a:off x="6964976" y="8342944"/>
            <a:ext cx="51812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Code Camp at ESS Sept 2018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64B41-D84C-5742-9FF1-4F998123357A}"/>
              </a:ext>
            </a:extLst>
          </p:cNvPr>
          <p:cNvSpPr txBox="1"/>
          <p:nvPr/>
        </p:nvSpPr>
        <p:spPr>
          <a:xfrm>
            <a:off x="186554" y="8496394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04AB03-E165-A542-AF81-A7542DE597C6}"/>
              </a:ext>
            </a:extLst>
          </p:cNvPr>
          <p:cNvSpPr/>
          <p:nvPr/>
        </p:nvSpPr>
        <p:spPr>
          <a:xfrm>
            <a:off x="6892290" y="8881574"/>
            <a:ext cx="62103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SasView</a:t>
            </a:r>
            <a:r>
              <a:rPr lang="en-US" b="1" dirty="0"/>
              <a:t> User Meeting at SAS2018</a:t>
            </a:r>
          </a:p>
        </p:txBody>
      </p:sp>
      <p:sp>
        <p:nvSpPr>
          <p:cNvPr id="30" name="Shape 178">
            <a:extLst>
              <a:ext uri="{FF2B5EF4-FFF2-40B4-BE49-F238E27FC236}">
                <a16:creationId xmlns:a16="http://schemas.microsoft.com/office/drawing/2014/main" id="{0AD23881-17E6-F442-8D5F-5994EC31753A}"/>
              </a:ext>
            </a:extLst>
          </p:cNvPr>
          <p:cNvSpPr/>
          <p:nvPr/>
        </p:nvSpPr>
        <p:spPr>
          <a:xfrm>
            <a:off x="1543513" y="3373536"/>
            <a:ext cx="4906791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600" dirty="0"/>
              <a:t>Transition to Community project.</a:t>
            </a:r>
            <a:endParaRPr lang="sv-SE" sz="2600" dirty="0"/>
          </a:p>
          <a:p>
            <a:r>
              <a:rPr lang="en-US" sz="2600" dirty="0"/>
              <a:t> </a:t>
            </a:r>
            <a:endParaRPr sz="2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773B35-78F8-9C4F-B203-9E308AF286E4}"/>
              </a:ext>
            </a:extLst>
          </p:cNvPr>
          <p:cNvSpPr txBox="1"/>
          <p:nvPr/>
        </p:nvSpPr>
        <p:spPr>
          <a:xfrm>
            <a:off x="186553" y="4188771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7389FD-FAA0-094A-8F63-24C57DA7A62F}"/>
              </a:ext>
            </a:extLst>
          </p:cNvPr>
          <p:cNvSpPr txBox="1"/>
          <p:nvPr/>
        </p:nvSpPr>
        <p:spPr>
          <a:xfrm>
            <a:off x="186553" y="5032010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C73A5-142E-2141-8A3B-CEEBF333BDA0}"/>
              </a:ext>
            </a:extLst>
          </p:cNvPr>
          <p:cNvSpPr txBox="1"/>
          <p:nvPr/>
        </p:nvSpPr>
        <p:spPr>
          <a:xfrm>
            <a:off x="186553" y="5869156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21332D-2264-2C4E-832F-370118B0ABA3}"/>
              </a:ext>
            </a:extLst>
          </p:cNvPr>
          <p:cNvSpPr txBox="1"/>
          <p:nvPr/>
        </p:nvSpPr>
        <p:spPr>
          <a:xfrm>
            <a:off x="186553" y="6996565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2017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227A30-F02F-FE40-8AAC-7D1179DCD09C}"/>
              </a:ext>
            </a:extLst>
          </p:cNvPr>
          <p:cNvSpPr/>
          <p:nvPr/>
        </p:nvSpPr>
        <p:spPr>
          <a:xfrm>
            <a:off x="6964976" y="3373536"/>
            <a:ext cx="59561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sv-SE" sz="2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sv-SE" sz="2600" baseline="30769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sv-SE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6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sv-SE" sz="2600" dirty="0">
                <a:latin typeface="Arial" panose="020B0604020202020204" pitchFamily="34" charset="0"/>
                <a:cs typeface="Arial" panose="020B0604020202020204" pitchFamily="34" charset="0"/>
              </a:rPr>
              <a:t> Camp at NIST April 2013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03EAF-46EB-5A46-9B51-697B9375FDF3}"/>
              </a:ext>
            </a:extLst>
          </p:cNvPr>
          <p:cNvSpPr txBox="1"/>
          <p:nvPr/>
        </p:nvSpPr>
        <p:spPr>
          <a:xfrm>
            <a:off x="4515678" y="8321469"/>
            <a:ext cx="2107948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v4.2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D19605-8FB7-FF41-A503-75A68F8D3733}"/>
              </a:ext>
            </a:extLst>
          </p:cNvPr>
          <p:cNvSpPr txBox="1"/>
          <p:nvPr/>
        </p:nvSpPr>
        <p:spPr>
          <a:xfrm>
            <a:off x="4515678" y="8824827"/>
            <a:ext cx="2479846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v5.0b1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1269FD-ED0A-D84A-BD2B-07C73F78D9B2}"/>
              </a:ext>
            </a:extLst>
          </p:cNvPr>
          <p:cNvSpPr txBox="1"/>
          <p:nvPr/>
        </p:nvSpPr>
        <p:spPr>
          <a:xfrm>
            <a:off x="4515678" y="5055631"/>
            <a:ext cx="210794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v3.0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1A24F3-738B-FF4B-A956-9F6A54AD25F6}"/>
              </a:ext>
            </a:extLst>
          </p:cNvPr>
          <p:cNvSpPr txBox="1"/>
          <p:nvPr/>
        </p:nvSpPr>
        <p:spPr>
          <a:xfrm>
            <a:off x="1680167" y="5094876"/>
            <a:ext cx="2422137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Move to GitHub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DF166E-B941-5042-AB25-38A74284D2B1}"/>
              </a:ext>
            </a:extLst>
          </p:cNvPr>
          <p:cNvSpPr txBox="1"/>
          <p:nvPr/>
        </p:nvSpPr>
        <p:spPr>
          <a:xfrm>
            <a:off x="4515678" y="5503202"/>
            <a:ext cx="210794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v3.1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5A81E8-2255-8C41-A6DB-A619F55A8DED}"/>
              </a:ext>
            </a:extLst>
          </p:cNvPr>
          <p:cNvSpPr txBox="1"/>
          <p:nvPr/>
        </p:nvSpPr>
        <p:spPr>
          <a:xfrm>
            <a:off x="4515677" y="6542791"/>
            <a:ext cx="210794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v4.0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362377-B233-BB4D-BB71-3CCA0EBEB15D}"/>
              </a:ext>
            </a:extLst>
          </p:cNvPr>
          <p:cNvSpPr txBox="1"/>
          <p:nvPr/>
        </p:nvSpPr>
        <p:spPr>
          <a:xfrm>
            <a:off x="4486564" y="7291490"/>
            <a:ext cx="210794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v4.1 released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6C1669-E4C6-F344-A891-29DD7FBFFD98}"/>
              </a:ext>
            </a:extLst>
          </p:cNvPr>
          <p:cNvSpPr txBox="1"/>
          <p:nvPr/>
        </p:nvSpPr>
        <p:spPr>
          <a:xfrm>
            <a:off x="1327510" y="5499887"/>
            <a:ext cx="312745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Rename to </a:t>
            </a:r>
            <a:r>
              <a:rPr lang="en-GB" sz="2600" dirty="0" err="1">
                <a:latin typeface="Arial" panose="020B0604020202020204" pitchFamily="34" charset="0"/>
                <a:cs typeface="Arial" panose="020B0604020202020204" pitchFamily="34" charset="0"/>
              </a:rPr>
              <a:t>SasView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D46019C-8EF0-0A4B-99FE-F989D7540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464" y="6228144"/>
            <a:ext cx="2800538" cy="227959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1828800" y="512492"/>
            <a:ext cx="9347200" cy="546100"/>
          </a:xfrm>
          <a:prstGeom prst="rect">
            <a:avLst/>
          </a:prstGeom>
        </p:spPr>
        <p:txBody>
          <a:bodyPr/>
          <a:lstStyle/>
          <a:p>
            <a:r>
              <a:rPr dirty="0"/>
              <a:t>Development Model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2431574" y="1687109"/>
            <a:ext cx="814165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Code is open source and publicly hosted at Github</a:t>
            </a:r>
            <a:endParaRPr lang="en-US" sz="28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Released under BSD 3-clause license</a:t>
            </a:r>
          </a:p>
        </p:txBody>
      </p:sp>
      <p:sp>
        <p:nvSpPr>
          <p:cNvPr id="190" name="Shape 190"/>
          <p:cNvSpPr/>
          <p:nvPr/>
        </p:nvSpPr>
        <p:spPr>
          <a:xfrm>
            <a:off x="1402544" y="1100296"/>
            <a:ext cx="1019971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Open, Collaborative, Community Development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750529" y="3287520"/>
            <a:ext cx="42415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Bi-weekly developer calls </a:t>
            </a:r>
          </a:p>
        </p:txBody>
      </p:sp>
      <p:sp>
        <p:nvSpPr>
          <p:cNvPr id="192" name="Shape 192"/>
          <p:cNvSpPr/>
          <p:nvPr/>
        </p:nvSpPr>
        <p:spPr>
          <a:xfrm>
            <a:off x="5401137" y="3287519"/>
            <a:ext cx="220252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Code Camps</a:t>
            </a:r>
          </a:p>
        </p:txBody>
      </p:sp>
      <p:sp>
        <p:nvSpPr>
          <p:cNvPr id="193" name="Shape 193"/>
          <p:cNvSpPr/>
          <p:nvPr/>
        </p:nvSpPr>
        <p:spPr>
          <a:xfrm>
            <a:off x="8576216" y="3287518"/>
            <a:ext cx="28228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5 Year Roadmap</a:t>
            </a:r>
          </a:p>
        </p:txBody>
      </p:sp>
      <p:sp>
        <p:nvSpPr>
          <p:cNvPr id="194" name="Shape 194"/>
          <p:cNvSpPr/>
          <p:nvPr/>
        </p:nvSpPr>
        <p:spPr>
          <a:xfrm>
            <a:off x="8623833" y="8880713"/>
            <a:ext cx="389209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400" u="sng" dirty="0">
                <a:hlinkClick r:id="rId2"/>
              </a:rPr>
              <a:t>http://github.com/SasView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177797" y="8880713"/>
            <a:ext cx="348172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400" u="sng" dirty="0">
                <a:hlinkClick r:id="rId3"/>
              </a:rPr>
              <a:t>http://www.sasview.org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15F83E-0C6F-374C-8075-18370258B940}"/>
              </a:ext>
            </a:extLst>
          </p:cNvPr>
          <p:cNvSpPr/>
          <p:nvPr/>
        </p:nvSpPr>
        <p:spPr>
          <a:xfrm>
            <a:off x="2739293" y="2720334"/>
            <a:ext cx="7526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sv-SE" sz="2800" dirty="0">
                <a:latin typeface="Arial"/>
                <a:cs typeface="Arial"/>
              </a:rPr>
              <a:t>Bug and </a:t>
            </a:r>
            <a:r>
              <a:rPr lang="sv-SE" sz="2800" dirty="0" err="1">
                <a:latin typeface="Arial"/>
                <a:cs typeface="Arial"/>
              </a:rPr>
              <a:t>Enhancement</a:t>
            </a:r>
            <a:r>
              <a:rPr lang="sv-SE" sz="2800" dirty="0">
                <a:latin typeface="Arial"/>
                <a:cs typeface="Arial"/>
              </a:rPr>
              <a:t> Ticket System (</a:t>
            </a:r>
            <a:r>
              <a:rPr lang="sv-SE" sz="2800" dirty="0" err="1">
                <a:latin typeface="Arial"/>
                <a:cs typeface="Arial"/>
              </a:rPr>
              <a:t>Trac</a:t>
            </a:r>
            <a:r>
              <a:rPr lang="sv-SE" sz="2800" dirty="0">
                <a:latin typeface="Arial"/>
                <a:cs typeface="Arial"/>
              </a:rPr>
              <a:t>)</a:t>
            </a:r>
          </a:p>
        </p:txBody>
      </p:sp>
      <p:grpSp>
        <p:nvGrpSpPr>
          <p:cNvPr id="13" name="Group 201">
            <a:extLst>
              <a:ext uri="{FF2B5EF4-FFF2-40B4-BE49-F238E27FC236}">
                <a16:creationId xmlns:a16="http://schemas.microsoft.com/office/drawing/2014/main" id="{2043716B-77C9-2B40-AAF4-47752E93CEA5}"/>
              </a:ext>
            </a:extLst>
          </p:cNvPr>
          <p:cNvGrpSpPr/>
          <p:nvPr/>
        </p:nvGrpSpPr>
        <p:grpSpPr>
          <a:xfrm>
            <a:off x="250981" y="4643195"/>
            <a:ext cx="4145826" cy="3824635"/>
            <a:chOff x="0" y="0"/>
            <a:chExt cx="5816284" cy="5365677"/>
          </a:xfrm>
        </p:grpSpPr>
        <p:sp>
          <p:nvSpPr>
            <p:cNvPr id="14" name="Shape 199">
              <a:extLst>
                <a:ext uri="{FF2B5EF4-FFF2-40B4-BE49-F238E27FC236}">
                  <a16:creationId xmlns:a16="http://schemas.microsoft.com/office/drawing/2014/main" id="{FEAAF3E3-B70C-BB44-A17F-FD04066A46CF}"/>
                </a:ext>
              </a:extLst>
            </p:cNvPr>
            <p:cNvSpPr/>
            <p:nvPr/>
          </p:nvSpPr>
          <p:spPr>
            <a:xfrm>
              <a:off x="0" y="0"/>
              <a:ext cx="5816284" cy="536567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Task and bug tracking</a:t>
              </a:r>
              <a:r>
                <a:rPr lang="en-US" sz="2400" dirty="0"/>
                <a:t>. Developer wiki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 </a:t>
              </a:r>
              <a:r>
                <a:rPr sz="2400" dirty="0" err="1"/>
                <a:t>trac.sasview.org</a:t>
              </a: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sv-SE" sz="2400" dirty="0">
                <a:hlinkClick r:id="rId4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>
                <a:hlinkClick r:id="rId4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u="sng" dirty="0">
                <a:hlinkClick r:id="rId4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</p:txBody>
        </p:sp>
        <p:pic>
          <p:nvPicPr>
            <p:cNvPr id="15" name="Screen Shot 2016-10-05 at 20.19.26.png">
              <a:extLst>
                <a:ext uri="{FF2B5EF4-FFF2-40B4-BE49-F238E27FC236}">
                  <a16:creationId xmlns:a16="http://schemas.microsoft.com/office/drawing/2014/main" id="{EA94BDDA-7B0F-CE40-A76B-54BB58AF8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/>
            </a:blip>
            <a:srcRect b="44249"/>
            <a:stretch/>
          </p:blipFill>
          <p:spPr>
            <a:xfrm>
              <a:off x="192968" y="1789419"/>
              <a:ext cx="5524578" cy="3253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C3107-49E2-3B44-8CD7-F37E3BA88A54}"/>
              </a:ext>
            </a:extLst>
          </p:cNvPr>
          <p:cNvGrpSpPr/>
          <p:nvPr/>
        </p:nvGrpSpPr>
        <p:grpSpPr>
          <a:xfrm>
            <a:off x="4463974" y="4643195"/>
            <a:ext cx="4179410" cy="3824635"/>
            <a:chOff x="4438631" y="2489541"/>
            <a:chExt cx="4179410" cy="3824635"/>
          </a:xfrm>
        </p:grpSpPr>
        <p:sp>
          <p:nvSpPr>
            <p:cNvPr id="16" name="Shape 199">
              <a:extLst>
                <a:ext uri="{FF2B5EF4-FFF2-40B4-BE49-F238E27FC236}">
                  <a16:creationId xmlns:a16="http://schemas.microsoft.com/office/drawing/2014/main" id="{2BBC25B9-EF1C-574F-B378-5B667E4ECB44}"/>
                </a:ext>
              </a:extLst>
            </p:cNvPr>
            <p:cNvSpPr/>
            <p:nvPr/>
          </p:nvSpPr>
          <p:spPr>
            <a:xfrm>
              <a:off x="4472215" y="2489541"/>
              <a:ext cx="4145826" cy="382463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sz="2400" dirty="0"/>
                <a:t>Code Hosting and some CI/testing of PRs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u="sng" dirty="0">
                <a:hlinkClick r:id="rId4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3A4491-BCEA-0A4E-93BA-3EEAA3D26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80"/>
            <a:stretch/>
          </p:blipFill>
          <p:spPr>
            <a:xfrm>
              <a:off x="4438631" y="3243601"/>
              <a:ext cx="3791802" cy="253822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E6CDB7-D40D-7A49-B1E8-B4E8FA620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25"/>
            <a:stretch/>
          </p:blipFill>
          <p:spPr>
            <a:xfrm>
              <a:off x="5398654" y="4406760"/>
              <a:ext cx="3025583" cy="154121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5BCA9-E94E-AE4C-949D-EF96CE0C820D}"/>
              </a:ext>
            </a:extLst>
          </p:cNvPr>
          <p:cNvGrpSpPr/>
          <p:nvPr/>
        </p:nvGrpSpPr>
        <p:grpSpPr>
          <a:xfrm>
            <a:off x="8774409" y="4643195"/>
            <a:ext cx="4155730" cy="3824635"/>
            <a:chOff x="8665772" y="2499958"/>
            <a:chExt cx="4155730" cy="3824635"/>
          </a:xfrm>
        </p:grpSpPr>
        <p:sp>
          <p:nvSpPr>
            <p:cNvPr id="21" name="Shape 202">
              <a:extLst>
                <a:ext uri="{FF2B5EF4-FFF2-40B4-BE49-F238E27FC236}">
                  <a16:creationId xmlns:a16="http://schemas.microsoft.com/office/drawing/2014/main" id="{F2E17791-D545-AB46-BEFC-00F1E61847F6}"/>
                </a:ext>
              </a:extLst>
            </p:cNvPr>
            <p:cNvSpPr/>
            <p:nvPr/>
          </p:nvSpPr>
          <p:spPr>
            <a:xfrm>
              <a:off x="8665772" y="2499958"/>
              <a:ext cx="4155730" cy="382463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Automated Builds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 err="1"/>
                <a:t>build.sasview.org</a:t>
              </a: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</p:txBody>
        </p:sp>
        <p:pic>
          <p:nvPicPr>
            <p:cNvPr id="22" name="Screen Shot 2016-10-05 at 20.23.25.png">
              <a:extLst>
                <a:ext uri="{FF2B5EF4-FFF2-40B4-BE49-F238E27FC236}">
                  <a16:creationId xmlns:a16="http://schemas.microsoft.com/office/drawing/2014/main" id="{729E3F77-3EB0-C04C-8160-D85E7141F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/>
            </a:blip>
            <a:srcRect t="1" b="37551"/>
            <a:stretch/>
          </p:blipFill>
          <p:spPr>
            <a:xfrm>
              <a:off x="8727403" y="3334802"/>
              <a:ext cx="4032469" cy="2623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0331ADF-5C71-AF4C-8917-A58B27153B23}"/>
              </a:ext>
            </a:extLst>
          </p:cNvPr>
          <p:cNvSpPr txBox="1"/>
          <p:nvPr/>
        </p:nvSpPr>
        <p:spPr>
          <a:xfrm>
            <a:off x="4930656" y="3892346"/>
            <a:ext cx="314348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dirty="0">
                <a:latin typeface="Arial"/>
                <a:cs typeface="Arial"/>
              </a:rPr>
              <a:t>Model Marketplace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62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Communications</a:t>
            </a:r>
            <a:endParaRPr dirty="0"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0" y="1919654"/>
            <a:ext cx="6469666" cy="5300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686300"/>
            <a:ext cx="6638743" cy="506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9270" y="2106444"/>
            <a:ext cx="521801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Mailing lists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management@sasview.org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help@sasview.org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Helvetica Light"/>
              </a:rPr>
              <a:t>developers@sasview.org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users@sasview.org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53426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62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Code Structure</a:t>
            </a:r>
            <a:endParaRPr dirty="0"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55406-01A2-A448-9899-F0E66A70B631}"/>
              </a:ext>
            </a:extLst>
          </p:cNvPr>
          <p:cNvSpPr/>
          <p:nvPr/>
        </p:nvSpPr>
        <p:spPr>
          <a:xfrm>
            <a:off x="3605525" y="2335136"/>
            <a:ext cx="5793750" cy="92583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SasView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986BF-07F6-2442-B4BF-A0D7D67B3BD1}"/>
              </a:ext>
            </a:extLst>
          </p:cNvPr>
          <p:cNvSpPr/>
          <p:nvPr/>
        </p:nvSpPr>
        <p:spPr>
          <a:xfrm>
            <a:off x="6335808" y="3598600"/>
            <a:ext cx="2353733" cy="93120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33382-96D1-FC47-B2F7-9E94A3BB622D}"/>
              </a:ext>
            </a:extLst>
          </p:cNvPr>
          <p:cNvSpPr/>
          <p:nvPr/>
        </p:nvSpPr>
        <p:spPr>
          <a:xfrm>
            <a:off x="9045139" y="3598599"/>
            <a:ext cx="2353733" cy="931204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Bumps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229CC-EABD-454F-97C9-5BF590CC2162}"/>
              </a:ext>
            </a:extLst>
          </p:cNvPr>
          <p:cNvSpPr/>
          <p:nvPr/>
        </p:nvSpPr>
        <p:spPr>
          <a:xfrm>
            <a:off x="1933136" y="3598598"/>
            <a:ext cx="1828803" cy="931206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SasGui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76D45D-287E-BF46-96DB-E0EE73B49080}"/>
              </a:ext>
            </a:extLst>
          </p:cNvPr>
          <p:cNvSpPr/>
          <p:nvPr/>
        </p:nvSpPr>
        <p:spPr>
          <a:xfrm>
            <a:off x="4185278" y="3598598"/>
            <a:ext cx="1727191" cy="931206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SasCalc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A95424-B120-CD4D-AE09-206140F17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1" r="35424" b="69224"/>
          <a:stretch/>
        </p:blipFill>
        <p:spPr>
          <a:xfrm>
            <a:off x="1933136" y="4728313"/>
            <a:ext cx="1773770" cy="1869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5872E5-A70C-044D-97BE-FBEF57AA9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1" t="30775" r="35424" b="6657"/>
          <a:stretch/>
        </p:blipFill>
        <p:spPr>
          <a:xfrm>
            <a:off x="4185278" y="4867428"/>
            <a:ext cx="1773770" cy="3800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D89C94-3F47-5249-B6D0-CCAF166E8F7A}"/>
              </a:ext>
            </a:extLst>
          </p:cNvPr>
          <p:cNvSpPr txBox="1"/>
          <p:nvPr/>
        </p:nvSpPr>
        <p:spPr>
          <a:xfrm>
            <a:off x="6437420" y="4873264"/>
            <a:ext cx="22521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Scattering models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OpenCL support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Available from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B61E9-2473-914F-877D-5BED26852AF5}"/>
              </a:ext>
            </a:extLst>
          </p:cNvPr>
          <p:cNvSpPr txBox="1"/>
          <p:nvPr/>
        </p:nvSpPr>
        <p:spPr>
          <a:xfrm>
            <a:off x="9095945" y="4873264"/>
            <a:ext cx="225212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Optimizer with Bayesian uncertainty analysis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Available from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P. Kienzle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58232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381351" y="7281333"/>
            <a:ext cx="624209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SESANS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Automatic transform of SANS model to P(z)</a:t>
            </a:r>
            <a:endParaRPr lang="en-US" sz="24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/>
              <a:t>Plotting and fitting of SESANS data from GUI</a:t>
            </a:r>
            <a:endParaRPr sz="24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Simultaneous fitting of SANS &amp; SESANS</a:t>
            </a:r>
          </a:p>
        </p:txBody>
      </p:sp>
      <p:sp>
        <p:nvSpPr>
          <p:cNvPr id="392" name="Shape 392"/>
          <p:cNvSpPr/>
          <p:nvPr/>
        </p:nvSpPr>
        <p:spPr>
          <a:xfrm>
            <a:off x="2304144" y="2123049"/>
            <a:ext cx="8396529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Models</a:t>
            </a:r>
            <a:endParaRPr sz="24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New models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New model package (sasmodels)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solidFill>
                  <a:schemeClr val="accent1">
                    <a:lumMod val="75000"/>
                  </a:schemeClr>
                </a:solidFill>
              </a:rPr>
              <a:t>Separation of models from GUI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Simpler addition of models by users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Speed! GPU and parallel processing</a:t>
            </a:r>
            <a:r>
              <a:rPr lang="en-US" sz="2400" b="0" dirty="0"/>
              <a:t>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/>
              <a:t>New, consistent approach to orientation distributions for 2D</a:t>
            </a:r>
          </a:p>
        </p:txBody>
      </p:sp>
      <p:sp>
        <p:nvSpPr>
          <p:cNvPr id="393" name="Shape 393"/>
          <p:cNvSpPr/>
          <p:nvPr/>
        </p:nvSpPr>
        <p:spPr>
          <a:xfrm>
            <a:off x="3384707" y="5875319"/>
            <a:ext cx="657391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Documentation</a:t>
            </a:r>
            <a:endParaRPr sz="24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Enhanced, updated documentation for models</a:t>
            </a:r>
            <a:r>
              <a:rPr lang="en-US" sz="2400" b="0" dirty="0"/>
              <a:t>.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/>
              <a:t>New Tutorials.</a:t>
            </a: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1422401" y="596900"/>
            <a:ext cx="10498666" cy="5461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SasView</a:t>
            </a:r>
            <a:r>
              <a:rPr lang="en-US" dirty="0"/>
              <a:t> 4.x series - 4.2 is out now!</a:t>
            </a:r>
            <a:endParaRPr dirty="0"/>
          </a:p>
        </p:txBody>
      </p:sp>
      <p:sp>
        <p:nvSpPr>
          <p:cNvPr id="395" name="Shape 395"/>
          <p:cNvSpPr/>
          <p:nvPr/>
        </p:nvSpPr>
        <p:spPr>
          <a:xfrm>
            <a:off x="4871299" y="1099078"/>
            <a:ext cx="32622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u="sng"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www.sasview.org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4222768" y="5001998"/>
            <a:ext cx="4559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Correlation Function Analysis</a:t>
            </a:r>
          </a:p>
          <a:p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CCP13 </a:t>
            </a:r>
            <a:r>
              <a:rPr lang="en-US" sz="2400" i="1" dirty="0" err="1">
                <a:latin typeface="Arial" charset="0"/>
                <a:ea typeface="Arial" charset="0"/>
                <a:cs typeface="Arial" charset="0"/>
              </a:rPr>
              <a:t>corfunc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algorithm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008" y="2999530"/>
            <a:ext cx="1287727" cy="1048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3346" y="1579297"/>
            <a:ext cx="88181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Official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Releases available for Windows, Mac, and Debian Linux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SasView</a:t>
            </a:r>
            <a:r>
              <a:rPr lang="en-US" dirty="0"/>
              <a:t> – the Next Generation – 5.x</a:t>
            </a:r>
            <a:endParaRPr dirty="0"/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3196493" y="3780401"/>
            <a:ext cx="6611815" cy="29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Sasmodels Enhancements</a:t>
            </a:r>
            <a:endParaRPr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latin typeface="Arial" panose="020B0604020202020204" pitchFamily="34" charset="0"/>
                <a:cs typeface="Arial" panose="020B0604020202020204" pitchFamily="34" charset="0"/>
              </a:rPr>
              <a:t>Return F(q) from models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latin typeface="Arial" panose="020B0604020202020204" pitchFamily="34" charset="0"/>
                <a:cs typeface="Arial" panose="020B0604020202020204" pitchFamily="34" charset="0"/>
              </a:rPr>
              <a:t>Beta approximation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latin typeface="Arial" panose="020B0604020202020204" pitchFamily="34" charset="0"/>
                <a:cs typeface="Arial" panose="020B0604020202020204" pitchFamily="34" charset="0"/>
              </a:rPr>
              <a:t>Coherent sums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endParaRPr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Constraints refactor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>
                <a:latin typeface="Arial" panose="020B0604020202020204" pitchFamily="34" charset="0"/>
                <a:cs typeface="Arial" panose="020B0604020202020204" pitchFamily="34" charset="0"/>
              </a:rPr>
              <a:t>Multi-GPU support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en-US" sz="2400" b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SasFit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3564050" y="7630006"/>
            <a:ext cx="58767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Documentation</a:t>
            </a:r>
            <a:endParaRPr sz="24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Tutorials</a:t>
            </a:r>
            <a:r>
              <a:rPr lang="en-US" sz="2400" b="0" dirty="0"/>
              <a:t> – written, interactive &amp; video</a:t>
            </a:r>
            <a:endParaRPr sz="24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Manual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42" y="2667125"/>
            <a:ext cx="1287727" cy="10481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25" y="5882655"/>
            <a:ext cx="1287727" cy="1048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7526" y="2192225"/>
            <a:ext cx="86897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UI Refactoring (“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SasView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5.0”)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Move to QT - current and well supported toolkit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Complete separation of GUI and calculation code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Provision of CLI &amp; updated Python API</a:t>
            </a:r>
          </a:p>
        </p:txBody>
      </p:sp>
      <p:sp>
        <p:nvSpPr>
          <p:cNvPr id="13" name="Shape 405"/>
          <p:cNvSpPr/>
          <p:nvPr/>
        </p:nvSpPr>
        <p:spPr>
          <a:xfrm>
            <a:off x="3901311" y="8836475"/>
            <a:ext cx="520217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And much more!</a:t>
            </a:r>
            <a:endParaRPr sz="24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400" b="0" dirty="0"/>
              <a:t>See Roadmap and Tickets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8391F-98BA-BC41-B376-F1C597A5CA0D}"/>
              </a:ext>
            </a:extLst>
          </p:cNvPr>
          <p:cNvSpPr txBox="1"/>
          <p:nvPr/>
        </p:nvSpPr>
        <p:spPr>
          <a:xfrm>
            <a:off x="1947333" y="1207921"/>
            <a:ext cx="922866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Parallel release of 4.x and 5.x until 5 series is stable. 5.0 beta-1 release out now for testing!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22FB7-E740-2F46-BD1B-5D1D2FB34992}"/>
              </a:ext>
            </a:extLst>
          </p:cNvPr>
          <p:cNvSpPr/>
          <p:nvPr/>
        </p:nvSpPr>
        <p:spPr>
          <a:xfrm>
            <a:off x="3251200" y="6738313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Integration of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McSAS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Implementation of key models from Scatter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69B96-1D24-0A4B-8D42-A506F038D3A1}"/>
              </a:ext>
            </a:extLst>
          </p:cNvPr>
          <p:cNvSpPr txBox="1"/>
          <p:nvPr/>
        </p:nvSpPr>
        <p:spPr>
          <a:xfrm>
            <a:off x="10481862" y="4434874"/>
            <a:ext cx="23371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37BAA-2F37-3A40-8F0A-E7BEDCDA938F}"/>
              </a:ext>
            </a:extLst>
          </p:cNvPr>
          <p:cNvSpPr txBox="1"/>
          <p:nvPr/>
        </p:nvSpPr>
        <p:spPr>
          <a:xfrm>
            <a:off x="10481862" y="5519754"/>
            <a:ext cx="23371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23426-9BDE-8440-944F-F6A9ADF5D107}"/>
              </a:ext>
            </a:extLst>
          </p:cNvPr>
          <p:cNvSpPr txBox="1"/>
          <p:nvPr/>
        </p:nvSpPr>
        <p:spPr>
          <a:xfrm>
            <a:off x="10481862" y="6939291"/>
            <a:ext cx="240771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FB166-33AC-824E-9EAD-A48726348D98}"/>
              </a:ext>
            </a:extLst>
          </p:cNvPr>
          <p:cNvSpPr txBox="1"/>
          <p:nvPr/>
        </p:nvSpPr>
        <p:spPr>
          <a:xfrm>
            <a:off x="10481862" y="6201564"/>
            <a:ext cx="24077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Target release - 5.0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CB08B-9F99-9145-8BBD-6ED06E602AED}"/>
              </a:ext>
            </a:extLst>
          </p:cNvPr>
          <p:cNvCxnSpPr/>
          <p:nvPr/>
        </p:nvCxnSpPr>
        <p:spPr>
          <a:xfrm>
            <a:off x="8831250" y="4668195"/>
            <a:ext cx="146772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6F87B-E569-4343-8BDD-AC573A9C7FCE}"/>
              </a:ext>
            </a:extLst>
          </p:cNvPr>
          <p:cNvCxnSpPr/>
          <p:nvPr/>
        </p:nvCxnSpPr>
        <p:spPr>
          <a:xfrm>
            <a:off x="8831250" y="5724939"/>
            <a:ext cx="146772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B71DAC-DCC0-EE46-BC93-5533F9796C01}"/>
              </a:ext>
            </a:extLst>
          </p:cNvPr>
          <p:cNvCxnSpPr>
            <a:cxnSpLocks/>
          </p:cNvCxnSpPr>
          <p:nvPr/>
        </p:nvCxnSpPr>
        <p:spPr>
          <a:xfrm>
            <a:off x="8913312" y="6440052"/>
            <a:ext cx="138566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CD68EF-9E1F-5B4D-AE15-D9DBCD884435}"/>
              </a:ext>
            </a:extLst>
          </p:cNvPr>
          <p:cNvCxnSpPr>
            <a:cxnSpLocks/>
          </p:cNvCxnSpPr>
          <p:nvPr/>
        </p:nvCxnSpPr>
        <p:spPr>
          <a:xfrm>
            <a:off x="9606145" y="7153811"/>
            <a:ext cx="69283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C4130C-EE6C-544A-97EA-8278E7451D0A}"/>
              </a:ext>
            </a:extLst>
          </p:cNvPr>
          <p:cNvSpPr txBox="1"/>
          <p:nvPr/>
        </p:nvSpPr>
        <p:spPr>
          <a:xfrm>
            <a:off x="10481862" y="2862948"/>
            <a:ext cx="147155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Release 5.0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03637D-F3CD-6A47-ACD2-5A155E72234E}"/>
              </a:ext>
            </a:extLst>
          </p:cNvPr>
          <p:cNvCxnSpPr>
            <a:cxnSpLocks/>
          </p:cNvCxnSpPr>
          <p:nvPr/>
        </p:nvCxnSpPr>
        <p:spPr>
          <a:xfrm>
            <a:off x="9952562" y="3087278"/>
            <a:ext cx="43518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850</Words>
  <Application>Microsoft Macintosh PowerPoint</Application>
  <PresentationFormat>Custom</PresentationFormat>
  <Paragraphs>206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Helvetica Light</vt:lpstr>
      <vt:lpstr>Helvetica Neue</vt:lpstr>
      <vt:lpstr>Tahoma</vt:lpstr>
      <vt:lpstr>Wingdings</vt:lpstr>
      <vt:lpstr>White</vt:lpstr>
      <vt:lpstr>PowerPoint Presentation</vt:lpstr>
      <vt:lpstr>SasView : A Small Angle Scattering Analysis Software Package</vt:lpstr>
      <vt:lpstr>Analysis Software - Who’s Job is it Anyway?</vt:lpstr>
      <vt:lpstr>A little history …</vt:lpstr>
      <vt:lpstr>Development Model</vt:lpstr>
      <vt:lpstr>Development Model</vt:lpstr>
      <vt:lpstr>Development Model</vt:lpstr>
      <vt:lpstr>SasView 4.x series - 4.2 is out now!</vt:lpstr>
      <vt:lpstr>SasView – the Next Generation – 5.x</vt:lpstr>
      <vt:lpstr>Current Development Team</vt:lpstr>
      <vt:lpstr>PowerPoint Presentation</vt:lpstr>
      <vt:lpstr>PowerPoint Presentation</vt:lpstr>
      <vt:lpstr>What Can SasView Do?</vt:lpstr>
      <vt:lpstr>1D Analysis</vt:lpstr>
      <vt:lpstr>Fitting Algorithms</vt:lpstr>
      <vt:lpstr>Invariant Calculation</vt:lpstr>
      <vt:lpstr>P(r) Inversion</vt:lpstr>
      <vt:lpstr>Correlation Function Analysis (new!)</vt:lpstr>
      <vt:lpstr>SESANS Analysis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SasView : A Small Angle Scattering Analysis Software Package</dc:title>
  <cp:lastModifiedBy>Wojtek Potrzebowski</cp:lastModifiedBy>
  <cp:revision>93</cp:revision>
  <dcterms:modified xsi:type="dcterms:W3CDTF">2018-10-12T15:34:54Z</dcterms:modified>
</cp:coreProperties>
</file>